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30A98-57CA-4D86-9F94-5C70E2A91E98}" type="datetimeFigureOut">
              <a:rPr lang="es-CO" smtClean="0"/>
              <a:pPr/>
              <a:t>9/08/2017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839F-5D12-4A32-A5EA-190D5515956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124744"/>
            <a:ext cx="7848872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25"/>
              </a:lnSpc>
              <a:spcBef>
                <a:spcPts val="1575"/>
              </a:spcBef>
              <a:spcAft>
                <a:spcPts val="825"/>
              </a:spcAft>
            </a:pPr>
            <a:r>
              <a:rPr lang="es-419" sz="2000" b="1" dirty="0">
                <a:solidFill>
                  <a:srgbClr val="111111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una clase</a:t>
            </a:r>
            <a:r>
              <a:rPr lang="es-419" sz="2000" b="1" dirty="0" smtClean="0">
                <a:solidFill>
                  <a:srgbClr val="111111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ts val="1950"/>
              </a:lnSpc>
              <a:spcAft>
                <a:spcPts val="1950"/>
              </a:spcAft>
            </a:pPr>
            <a:endParaRPr lang="es-419" dirty="0" smtClean="0">
              <a:solidFill>
                <a:srgbClr val="222222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950"/>
              </a:spcAft>
            </a:pPr>
            <a:r>
              <a:rPr lang="es-419" dirty="0" smtClean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419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clases en Java son básicamente una plantilla (tipo o prototipo) que sirve para crear un objeto. Si imaginásemos las clases en el mundo en el que vivimos, podríamos decir que la clase “</a:t>
            </a:r>
            <a:r>
              <a:rPr lang="es-419" b="1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</a:t>
            </a:r>
            <a:r>
              <a:rPr lang="es-419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es una plantilla sobre cómo debe ser un ser humano. Todos y cada uno de nosotros, los seres humanos, somos objetos de la clase “</a:t>
            </a:r>
            <a:r>
              <a:rPr lang="es-419" b="1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</a:t>
            </a:r>
            <a:r>
              <a:rPr lang="es-419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ya que todos somos personas. La clase “</a:t>
            </a:r>
            <a:r>
              <a:rPr lang="es-419" b="1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</a:t>
            </a:r>
            <a:r>
              <a:rPr lang="es-419" dirty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contiene la definición de un ser humano, mientras que cada ser humano es una instancia u objeto de dicha clase</a:t>
            </a:r>
            <a:r>
              <a:rPr lang="es-419" dirty="0" smtClean="0">
                <a:solidFill>
                  <a:srgbClr val="222222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950"/>
              </a:lnSpc>
              <a:spcAft>
                <a:spcPts val="1950"/>
              </a:spcAft>
            </a:pPr>
            <a:r>
              <a:rPr lang="es-CO" b="1" u="sng" dirty="0" smtClean="0"/>
              <a:t>Objeto</a:t>
            </a:r>
            <a:r>
              <a:rPr lang="es-CO" dirty="0"/>
              <a:t>: es una unidad dentro de un programa de computadora que consta de un estado y de un comportamiento, que a su vez constan respectivamente de datos almacenados y de tareas realizables durante el tiempo de ejecución. Un objeto puede ser creado instanciando una clase, como ocurre en la programación orientada a objetos</a:t>
            </a:r>
            <a:r>
              <a:rPr lang="es-CO" dirty="0" smtClean="0"/>
              <a:t>.</a:t>
            </a:r>
          </a:p>
          <a:p>
            <a:pPr algn="just">
              <a:lnSpc>
                <a:spcPts val="1950"/>
              </a:lnSpc>
              <a:spcAft>
                <a:spcPts val="1950"/>
              </a:spcAft>
            </a:pPr>
            <a:r>
              <a:rPr lang="es-CO" sz="1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</a:t>
            </a:r>
            <a:r>
              <a:rPr lang="es-CO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419" dirty="0"/>
              <a:t>Modo ordenado y sistemático de proceder para llegar a un resultado o fin determinado.</a:t>
            </a:r>
            <a:endParaRPr lang="es-419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89 Rectángulo"/>
          <p:cNvSpPr/>
          <p:nvPr/>
        </p:nvSpPr>
        <p:spPr>
          <a:xfrm>
            <a:off x="0" y="5085184"/>
            <a:ext cx="5292080" cy="17728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2" name="81 Rectángulo redondeado"/>
          <p:cNvSpPr/>
          <p:nvPr/>
        </p:nvSpPr>
        <p:spPr>
          <a:xfrm>
            <a:off x="1691680" y="5687716"/>
            <a:ext cx="1944216" cy="10801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43 Rectángulo"/>
          <p:cNvSpPr/>
          <p:nvPr/>
        </p:nvSpPr>
        <p:spPr>
          <a:xfrm>
            <a:off x="284696" y="44624"/>
            <a:ext cx="8823808" cy="4941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3707904" y="260648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ELECTRODOMESTICOS</a:t>
            </a:r>
            <a:endParaRPr lang="es-CO" sz="1400" dirty="0"/>
          </a:p>
        </p:txBody>
      </p:sp>
      <p:sp>
        <p:nvSpPr>
          <p:cNvPr id="5" name="4 Rectángulo"/>
          <p:cNvSpPr/>
          <p:nvPr/>
        </p:nvSpPr>
        <p:spPr>
          <a:xfrm>
            <a:off x="4211960" y="2060848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Nevera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7236296" y="2060848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Lavadora</a:t>
            </a:r>
            <a:endParaRPr lang="es-CO" sz="1400" dirty="0"/>
          </a:p>
        </p:txBody>
      </p:sp>
      <p:sp>
        <p:nvSpPr>
          <p:cNvPr id="7" name="6 Rectángulo"/>
          <p:cNvSpPr/>
          <p:nvPr/>
        </p:nvSpPr>
        <p:spPr>
          <a:xfrm>
            <a:off x="1331640" y="2060848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Tv</a:t>
            </a:r>
            <a:endParaRPr lang="es-CO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372200" y="4046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Clase</a:t>
            </a:r>
            <a:endParaRPr lang="es-CO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300192" y="116632"/>
            <a:ext cx="121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Súper Clase</a:t>
            </a:r>
            <a:endParaRPr lang="es-CO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396808" y="162880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Clase</a:t>
            </a:r>
            <a:endParaRPr lang="es-CO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388424" y="1340768"/>
            <a:ext cx="121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Subclase</a:t>
            </a:r>
            <a:endParaRPr lang="es-CO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292080" y="184482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Clase</a:t>
            </a:r>
            <a:endParaRPr lang="es-CO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292080" y="1628800"/>
            <a:ext cx="121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Subclase</a:t>
            </a:r>
            <a:endParaRPr lang="es-CO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627784" y="2071881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Clase</a:t>
            </a:r>
            <a:endParaRPr lang="es-CO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627784" y="185585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Subclase</a:t>
            </a:r>
            <a:endParaRPr lang="es-CO" sz="1200" dirty="0"/>
          </a:p>
        </p:txBody>
      </p:sp>
      <p:cxnSp>
        <p:nvCxnSpPr>
          <p:cNvPr id="18" name="17 Conector recto de flecha"/>
          <p:cNvCxnSpPr>
            <a:stCxn id="4" idx="2"/>
            <a:endCxn id="7" idx="0"/>
          </p:cNvCxnSpPr>
          <p:nvPr/>
        </p:nvCxnSpPr>
        <p:spPr>
          <a:xfrm flipH="1">
            <a:off x="1871700" y="692696"/>
            <a:ext cx="284431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4" idx="2"/>
            <a:endCxn id="5" idx="0"/>
          </p:cNvCxnSpPr>
          <p:nvPr/>
        </p:nvCxnSpPr>
        <p:spPr>
          <a:xfrm>
            <a:off x="4716016" y="692696"/>
            <a:ext cx="3600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4" idx="2"/>
            <a:endCxn id="6" idx="0"/>
          </p:cNvCxnSpPr>
          <p:nvPr/>
        </p:nvCxnSpPr>
        <p:spPr>
          <a:xfrm>
            <a:off x="4716016" y="692696"/>
            <a:ext cx="30603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323528" y="4077072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Sony</a:t>
            </a:r>
            <a:endParaRPr lang="es-CO" sz="1400" dirty="0"/>
          </a:p>
        </p:txBody>
      </p:sp>
      <p:sp>
        <p:nvSpPr>
          <p:cNvPr id="24" name="23 Rectángulo"/>
          <p:cNvSpPr/>
          <p:nvPr/>
        </p:nvSpPr>
        <p:spPr>
          <a:xfrm>
            <a:off x="1403648" y="4077072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LG</a:t>
            </a:r>
            <a:endParaRPr lang="es-CO" sz="1400" dirty="0"/>
          </a:p>
        </p:txBody>
      </p:sp>
      <p:sp>
        <p:nvSpPr>
          <p:cNvPr id="25" name="24 Rectángulo"/>
          <p:cNvSpPr/>
          <p:nvPr/>
        </p:nvSpPr>
        <p:spPr>
          <a:xfrm>
            <a:off x="2267744" y="407707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Samsun</a:t>
            </a:r>
            <a:endParaRPr lang="es-CO" sz="1400" dirty="0"/>
          </a:p>
        </p:txBody>
      </p:sp>
      <p:cxnSp>
        <p:nvCxnSpPr>
          <p:cNvPr id="27" name="26 Conector recto de flecha"/>
          <p:cNvCxnSpPr>
            <a:stCxn id="7" idx="2"/>
            <a:endCxn id="23" idx="0"/>
          </p:cNvCxnSpPr>
          <p:nvPr/>
        </p:nvCxnSpPr>
        <p:spPr>
          <a:xfrm flipH="1">
            <a:off x="647564" y="2492896"/>
            <a:ext cx="122413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7" idx="2"/>
            <a:endCxn id="24" idx="0"/>
          </p:cNvCxnSpPr>
          <p:nvPr/>
        </p:nvCxnSpPr>
        <p:spPr>
          <a:xfrm flipH="1">
            <a:off x="1727684" y="2492896"/>
            <a:ext cx="14401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7" idx="2"/>
            <a:endCxn id="25" idx="0"/>
          </p:cNvCxnSpPr>
          <p:nvPr/>
        </p:nvCxnSpPr>
        <p:spPr>
          <a:xfrm>
            <a:off x="1871700" y="2492896"/>
            <a:ext cx="82809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3779912" y="407707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err="1" smtClean="0"/>
              <a:t>Icasa</a:t>
            </a:r>
            <a:endParaRPr lang="es-CO" sz="1400" dirty="0"/>
          </a:p>
        </p:txBody>
      </p:sp>
      <p:sp>
        <p:nvSpPr>
          <p:cNvPr id="33" name="32 Rectángulo"/>
          <p:cNvSpPr/>
          <p:nvPr/>
        </p:nvSpPr>
        <p:spPr>
          <a:xfrm>
            <a:off x="4860032" y="407707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err="1" smtClean="0"/>
              <a:t>Haceb</a:t>
            </a:r>
            <a:endParaRPr lang="es-CO" sz="1400" dirty="0"/>
          </a:p>
        </p:txBody>
      </p:sp>
      <p:sp>
        <p:nvSpPr>
          <p:cNvPr id="34" name="33 Rectángulo"/>
          <p:cNvSpPr/>
          <p:nvPr/>
        </p:nvSpPr>
        <p:spPr>
          <a:xfrm>
            <a:off x="7020272" y="4077072"/>
            <a:ext cx="6480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LG</a:t>
            </a:r>
            <a:endParaRPr lang="es-CO" sz="1400" dirty="0"/>
          </a:p>
        </p:txBody>
      </p:sp>
      <p:sp>
        <p:nvSpPr>
          <p:cNvPr id="35" name="34 Rectángulo"/>
          <p:cNvSpPr/>
          <p:nvPr/>
        </p:nvSpPr>
        <p:spPr>
          <a:xfrm>
            <a:off x="7884368" y="407707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Samsun</a:t>
            </a:r>
            <a:endParaRPr lang="es-CO" sz="1400" dirty="0"/>
          </a:p>
        </p:txBody>
      </p:sp>
      <p:cxnSp>
        <p:nvCxnSpPr>
          <p:cNvPr id="37" name="36 Conector recto de flecha"/>
          <p:cNvCxnSpPr>
            <a:stCxn id="5" idx="2"/>
            <a:endCxn id="32" idx="0"/>
          </p:cNvCxnSpPr>
          <p:nvPr/>
        </p:nvCxnSpPr>
        <p:spPr>
          <a:xfrm flipH="1">
            <a:off x="4211960" y="2492896"/>
            <a:ext cx="54006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5" idx="2"/>
            <a:endCxn id="33" idx="0"/>
          </p:cNvCxnSpPr>
          <p:nvPr/>
        </p:nvCxnSpPr>
        <p:spPr>
          <a:xfrm>
            <a:off x="4752020" y="2492896"/>
            <a:ext cx="54006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6" idx="2"/>
            <a:endCxn id="34" idx="0"/>
          </p:cNvCxnSpPr>
          <p:nvPr/>
        </p:nvCxnSpPr>
        <p:spPr>
          <a:xfrm flipH="1">
            <a:off x="7344308" y="2492896"/>
            <a:ext cx="43204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6" idx="2"/>
            <a:endCxn id="35" idx="0"/>
          </p:cNvCxnSpPr>
          <p:nvPr/>
        </p:nvCxnSpPr>
        <p:spPr>
          <a:xfrm>
            <a:off x="7776356" y="2492896"/>
            <a:ext cx="54006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>
            <a:stCxn id="7" idx="3"/>
            <a:endCxn id="16" idx="1"/>
          </p:cNvCxnSpPr>
          <p:nvPr/>
        </p:nvCxnSpPr>
        <p:spPr>
          <a:xfrm flipV="1">
            <a:off x="2411760" y="1994357"/>
            <a:ext cx="216024" cy="28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stCxn id="7" idx="3"/>
            <a:endCxn id="15" idx="1"/>
          </p:cNvCxnSpPr>
          <p:nvPr/>
        </p:nvCxnSpPr>
        <p:spPr>
          <a:xfrm flipV="1">
            <a:off x="2411760" y="2210381"/>
            <a:ext cx="216024" cy="66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>
            <a:stCxn id="5" idx="0"/>
            <a:endCxn id="14" idx="1"/>
          </p:cNvCxnSpPr>
          <p:nvPr/>
        </p:nvCxnSpPr>
        <p:spPr>
          <a:xfrm flipV="1">
            <a:off x="4752020" y="1767300"/>
            <a:ext cx="540060" cy="2935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>
            <a:stCxn id="5" idx="0"/>
            <a:endCxn id="13" idx="1"/>
          </p:cNvCxnSpPr>
          <p:nvPr/>
        </p:nvCxnSpPr>
        <p:spPr>
          <a:xfrm flipV="1">
            <a:off x="4752020" y="1983324"/>
            <a:ext cx="540060" cy="77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endCxn id="12" idx="1"/>
          </p:cNvCxnSpPr>
          <p:nvPr/>
        </p:nvCxnSpPr>
        <p:spPr>
          <a:xfrm flipV="1">
            <a:off x="7812360" y="1479268"/>
            <a:ext cx="576064" cy="509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endCxn id="11" idx="1"/>
          </p:cNvCxnSpPr>
          <p:nvPr/>
        </p:nvCxnSpPr>
        <p:spPr>
          <a:xfrm flipV="1">
            <a:off x="7812360" y="1767300"/>
            <a:ext cx="584448" cy="221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223384" y="30093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Subclase</a:t>
            </a:r>
            <a:endParaRPr lang="es-CO" sz="1200" dirty="0"/>
          </a:p>
        </p:txBody>
      </p:sp>
      <p:cxnSp>
        <p:nvCxnSpPr>
          <p:cNvPr id="63" name="62 Conector recto de flecha"/>
          <p:cNvCxnSpPr>
            <a:stCxn id="23" idx="0"/>
            <a:endCxn id="59" idx="2"/>
          </p:cNvCxnSpPr>
          <p:nvPr/>
        </p:nvCxnSpPr>
        <p:spPr>
          <a:xfrm flipH="1" flipV="1">
            <a:off x="619428" y="3286351"/>
            <a:ext cx="28136" cy="790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CuadroTexto"/>
          <p:cNvSpPr txBox="1"/>
          <p:nvPr/>
        </p:nvSpPr>
        <p:spPr>
          <a:xfrm>
            <a:off x="8460432" y="5085184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Paquete</a:t>
            </a:r>
            <a:endParaRPr lang="es-CO" sz="1200" dirty="0"/>
          </a:p>
        </p:txBody>
      </p:sp>
      <p:cxnSp>
        <p:nvCxnSpPr>
          <p:cNvPr id="68" name="67 Conector recto de flecha"/>
          <p:cNvCxnSpPr/>
          <p:nvPr/>
        </p:nvCxnSpPr>
        <p:spPr>
          <a:xfrm>
            <a:off x="8801056" y="4985792"/>
            <a:ext cx="19416" cy="17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 rot="16200000">
            <a:off x="-864096" y="2204864"/>
            <a:ext cx="2016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Herencia y Encapsulamiento</a:t>
            </a:r>
            <a:endParaRPr lang="es-CO" sz="1200" dirty="0"/>
          </a:p>
        </p:txBody>
      </p:sp>
      <p:sp>
        <p:nvSpPr>
          <p:cNvPr id="70" name="69 Elipse"/>
          <p:cNvSpPr/>
          <p:nvPr/>
        </p:nvSpPr>
        <p:spPr>
          <a:xfrm>
            <a:off x="3851920" y="5661248"/>
            <a:ext cx="129614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Prender o encender, habilitar</a:t>
            </a:r>
            <a:endParaRPr lang="es-CO" sz="14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067944" y="5163915"/>
            <a:ext cx="86409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400" b="1" dirty="0" smtClean="0"/>
              <a:t>Acción</a:t>
            </a:r>
            <a:endParaRPr lang="es-CO" sz="1400" b="1" dirty="0"/>
          </a:p>
        </p:txBody>
      </p:sp>
      <p:cxnSp>
        <p:nvCxnSpPr>
          <p:cNvPr id="75" name="74 Conector recto de flecha"/>
          <p:cNvCxnSpPr>
            <a:stCxn id="71" idx="2"/>
            <a:endCxn id="70" idx="0"/>
          </p:cNvCxnSpPr>
          <p:nvPr/>
        </p:nvCxnSpPr>
        <p:spPr>
          <a:xfrm>
            <a:off x="4499992" y="5471692"/>
            <a:ext cx="0" cy="189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2123728" y="5759724"/>
            <a:ext cx="12241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La misma acción </a:t>
            </a:r>
            <a:endParaRPr lang="es-CO" sz="1200" dirty="0"/>
          </a:p>
        </p:txBody>
      </p:sp>
      <p:sp>
        <p:nvSpPr>
          <p:cNvPr id="77" name="76 CuadroTexto"/>
          <p:cNvSpPr txBox="1"/>
          <p:nvPr/>
        </p:nvSpPr>
        <p:spPr>
          <a:xfrm>
            <a:off x="1951576" y="6407796"/>
            <a:ext cx="158417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Objetos diferentes</a:t>
            </a:r>
            <a:endParaRPr lang="es-CO" sz="1200" dirty="0"/>
          </a:p>
        </p:txBody>
      </p:sp>
      <p:cxnSp>
        <p:nvCxnSpPr>
          <p:cNvPr id="79" name="78 Conector recto de flecha"/>
          <p:cNvCxnSpPr>
            <a:stCxn id="4" idx="3"/>
          </p:cNvCxnSpPr>
          <p:nvPr/>
        </p:nvCxnSpPr>
        <p:spPr>
          <a:xfrm flipV="1">
            <a:off x="5724128" y="260648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>
            <a:stCxn id="4" idx="3"/>
            <a:endCxn id="8" idx="1"/>
          </p:cNvCxnSpPr>
          <p:nvPr/>
        </p:nvCxnSpPr>
        <p:spPr>
          <a:xfrm>
            <a:off x="5724128" y="476672"/>
            <a:ext cx="648072" cy="66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>
            <a:stCxn id="76" idx="2"/>
            <a:endCxn id="77" idx="0"/>
          </p:cNvCxnSpPr>
          <p:nvPr/>
        </p:nvCxnSpPr>
        <p:spPr>
          <a:xfrm>
            <a:off x="2735796" y="6047756"/>
            <a:ext cx="786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CuadroTexto"/>
          <p:cNvSpPr txBox="1"/>
          <p:nvPr/>
        </p:nvSpPr>
        <p:spPr>
          <a:xfrm>
            <a:off x="251520" y="5991484"/>
            <a:ext cx="8640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De forma diferentes</a:t>
            </a:r>
            <a:endParaRPr lang="es-CO" sz="1200" dirty="0"/>
          </a:p>
        </p:txBody>
      </p:sp>
      <p:cxnSp>
        <p:nvCxnSpPr>
          <p:cNvPr id="87" name="86 Conector recto"/>
          <p:cNvCxnSpPr>
            <a:stCxn id="82" idx="1"/>
            <a:endCxn id="85" idx="3"/>
          </p:cNvCxnSpPr>
          <p:nvPr/>
        </p:nvCxnSpPr>
        <p:spPr>
          <a:xfrm flipH="1" flipV="1">
            <a:off x="1115616" y="6222317"/>
            <a:ext cx="576064" cy="5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>
            <a:stCxn id="82" idx="3"/>
            <a:endCxn id="70" idx="2"/>
          </p:cNvCxnSpPr>
          <p:nvPr/>
        </p:nvCxnSpPr>
        <p:spPr>
          <a:xfrm>
            <a:off x="3635896" y="6227776"/>
            <a:ext cx="216024" cy="9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CuadroTexto"/>
          <p:cNvSpPr txBox="1"/>
          <p:nvPr/>
        </p:nvSpPr>
        <p:spPr>
          <a:xfrm>
            <a:off x="1187624" y="5157192"/>
            <a:ext cx="172819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O" sz="2000" b="1" dirty="0" smtClean="0"/>
              <a:t>Polimorfismo</a:t>
            </a:r>
            <a:endParaRPr lang="es-CO" sz="2000" b="1" dirty="0"/>
          </a:p>
        </p:txBody>
      </p:sp>
      <p:sp>
        <p:nvSpPr>
          <p:cNvPr id="92" name="91 CuadroTexto"/>
          <p:cNvSpPr txBox="1"/>
          <p:nvPr/>
        </p:nvSpPr>
        <p:spPr>
          <a:xfrm>
            <a:off x="5364088" y="5693186"/>
            <a:ext cx="1152128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O" sz="2000" b="1" dirty="0" smtClean="0"/>
              <a:t>Herencia</a:t>
            </a:r>
            <a:endParaRPr lang="es-CO" sz="2000" b="1" dirty="0"/>
          </a:p>
        </p:txBody>
      </p:sp>
      <p:sp>
        <p:nvSpPr>
          <p:cNvPr id="93" name="92 Abrir llave"/>
          <p:cNvSpPr/>
          <p:nvPr/>
        </p:nvSpPr>
        <p:spPr>
          <a:xfrm>
            <a:off x="6444208" y="5256584"/>
            <a:ext cx="432048" cy="13407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4" name="93 CuadroTexto"/>
          <p:cNvSpPr txBox="1"/>
          <p:nvPr/>
        </p:nvSpPr>
        <p:spPr>
          <a:xfrm>
            <a:off x="6948264" y="5184576"/>
            <a:ext cx="12241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Electrométricos</a:t>
            </a:r>
            <a:endParaRPr lang="es-CO" sz="1200" dirty="0"/>
          </a:p>
        </p:txBody>
      </p:sp>
      <p:sp>
        <p:nvSpPr>
          <p:cNvPr id="95" name="94 CuadroTexto"/>
          <p:cNvSpPr txBox="1"/>
          <p:nvPr/>
        </p:nvSpPr>
        <p:spPr>
          <a:xfrm>
            <a:off x="7596336" y="5544616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Energía</a:t>
            </a:r>
            <a:endParaRPr lang="es-CO" sz="1200" dirty="0"/>
          </a:p>
        </p:txBody>
      </p:sp>
      <p:cxnSp>
        <p:nvCxnSpPr>
          <p:cNvPr id="97" name="96 Conector recto"/>
          <p:cNvCxnSpPr>
            <a:stCxn id="95" idx="1"/>
          </p:cNvCxnSpPr>
          <p:nvPr/>
        </p:nvCxnSpPr>
        <p:spPr>
          <a:xfrm flipH="1">
            <a:off x="7308304" y="568863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 flipV="1">
            <a:off x="7308304" y="54726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6948264" y="5760640"/>
            <a:ext cx="12241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Tv</a:t>
            </a:r>
            <a:endParaRPr lang="es-CO" sz="12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7596336" y="6120680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Imagen</a:t>
            </a:r>
            <a:endParaRPr lang="es-CO" sz="1200" dirty="0"/>
          </a:p>
        </p:txBody>
      </p:sp>
      <p:cxnSp>
        <p:nvCxnSpPr>
          <p:cNvPr id="103" name="102 Conector recto"/>
          <p:cNvCxnSpPr>
            <a:stCxn id="102" idx="1"/>
          </p:cNvCxnSpPr>
          <p:nvPr/>
        </p:nvCxnSpPr>
        <p:spPr>
          <a:xfrm flipH="1">
            <a:off x="7308304" y="626469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flipV="1">
            <a:off x="7308304" y="6048672"/>
            <a:ext cx="0" cy="620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CuadroTexto"/>
          <p:cNvSpPr txBox="1"/>
          <p:nvPr/>
        </p:nvSpPr>
        <p:spPr>
          <a:xfrm>
            <a:off x="7596336" y="6320353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Tipo pantalla</a:t>
            </a:r>
            <a:endParaRPr lang="es-CO" sz="12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7596336" y="653637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Tamaño</a:t>
            </a:r>
            <a:endParaRPr lang="es-CO" sz="1200" dirty="0"/>
          </a:p>
        </p:txBody>
      </p:sp>
      <p:cxnSp>
        <p:nvCxnSpPr>
          <p:cNvPr id="109" name="108 Conector recto"/>
          <p:cNvCxnSpPr/>
          <p:nvPr/>
        </p:nvCxnSpPr>
        <p:spPr>
          <a:xfrm flipH="1">
            <a:off x="7308304" y="64533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"/>
          <p:cNvCxnSpPr/>
          <p:nvPr/>
        </p:nvCxnSpPr>
        <p:spPr>
          <a:xfrm flipH="1">
            <a:off x="7308304" y="666936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75856" y="2196153"/>
            <a:ext cx="2160240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3275856" y="2196153"/>
            <a:ext cx="21602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PROFESOR</a:t>
            </a:r>
            <a:endParaRPr lang="es-CO" sz="24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476672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 smtClean="0"/>
              <a:t>Diagrama de Clase</a:t>
            </a:r>
            <a:r>
              <a:rPr lang="es-CO" sz="4000" b="1" dirty="0" smtClean="0"/>
              <a:t>:  </a:t>
            </a:r>
            <a:r>
              <a:rPr lang="es-CO" sz="2000" dirty="0" smtClean="0"/>
              <a:t>una clase es la generalización de las características de un objeto.  </a:t>
            </a:r>
            <a:endParaRPr lang="es-CO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347864" y="2879065"/>
            <a:ext cx="2036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+</a:t>
            </a:r>
            <a:r>
              <a:rPr lang="es-CO" dirty="0" err="1" smtClean="0"/>
              <a:t>codigo</a:t>
            </a:r>
            <a:r>
              <a:rPr lang="es-CO" dirty="0"/>
              <a:t>:</a:t>
            </a:r>
            <a:r>
              <a:rPr lang="es-CO" dirty="0" smtClean="0"/>
              <a:t> </a:t>
            </a:r>
            <a:r>
              <a:rPr lang="es-CO" dirty="0" err="1" smtClean="0"/>
              <a:t>String</a:t>
            </a:r>
            <a:endParaRPr lang="es-CO" dirty="0" smtClean="0"/>
          </a:p>
          <a:p>
            <a:r>
              <a:rPr lang="es-CO" dirty="0" smtClean="0"/>
              <a:t>+nombre: </a:t>
            </a:r>
            <a:r>
              <a:rPr lang="es-CO" dirty="0" err="1" smtClean="0"/>
              <a:t>string</a:t>
            </a:r>
            <a:endParaRPr lang="es-CO" dirty="0" smtClean="0"/>
          </a:p>
          <a:p>
            <a:r>
              <a:rPr lang="es-CO" dirty="0" smtClean="0"/>
              <a:t>+</a:t>
            </a:r>
            <a:r>
              <a:rPr lang="es-CO" dirty="0" err="1" smtClean="0"/>
              <a:t>Direccion</a:t>
            </a:r>
            <a:r>
              <a:rPr lang="es-CO" dirty="0" smtClean="0"/>
              <a:t>: </a:t>
            </a:r>
            <a:r>
              <a:rPr lang="es-CO" dirty="0" err="1" smtClean="0"/>
              <a:t>String</a:t>
            </a:r>
            <a:endParaRPr lang="es-CO" dirty="0" smtClean="0"/>
          </a:p>
          <a:p>
            <a:r>
              <a:rPr lang="es-CO" dirty="0" smtClean="0"/>
              <a:t>+</a:t>
            </a:r>
            <a:r>
              <a:rPr lang="es-CO" dirty="0" err="1" smtClean="0"/>
              <a:t>Telefono</a:t>
            </a:r>
            <a:r>
              <a:rPr lang="es-CO" dirty="0" smtClean="0"/>
              <a:t>: </a:t>
            </a:r>
            <a:r>
              <a:rPr lang="es-CO" dirty="0" err="1" smtClean="0"/>
              <a:t>String</a:t>
            </a:r>
            <a:endParaRPr lang="es-CO" dirty="0" smtClean="0"/>
          </a:p>
          <a:p>
            <a:r>
              <a:rPr lang="es-CO" dirty="0" smtClean="0"/>
              <a:t>+Salario: </a:t>
            </a:r>
            <a:r>
              <a:rPr lang="es-CO" dirty="0" err="1" smtClean="0"/>
              <a:t>String</a:t>
            </a:r>
            <a:endParaRPr lang="es-CO" dirty="0"/>
          </a:p>
        </p:txBody>
      </p:sp>
      <p:sp>
        <p:nvSpPr>
          <p:cNvPr id="6" name="5 Rectángulo"/>
          <p:cNvSpPr/>
          <p:nvPr/>
        </p:nvSpPr>
        <p:spPr>
          <a:xfrm>
            <a:off x="3275856" y="4470605"/>
            <a:ext cx="21602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+Enseñar()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+Calificar()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92088" y="2268161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En mayúscula y singular</a:t>
            </a:r>
            <a:endParaRPr lang="es-CO" sz="16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2915816" y="2484185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156176" y="2268161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Nombre Clase</a:t>
            </a:r>
            <a:endParaRPr lang="es-CO" sz="1600" dirty="0"/>
          </a:p>
        </p:txBody>
      </p:sp>
      <p:cxnSp>
        <p:nvCxnSpPr>
          <p:cNvPr id="12" name="11 Conector recto de flecha"/>
          <p:cNvCxnSpPr>
            <a:stCxn id="10" idx="1"/>
          </p:cNvCxnSpPr>
          <p:nvPr/>
        </p:nvCxnSpPr>
        <p:spPr>
          <a:xfrm flipH="1">
            <a:off x="5148064" y="2437438"/>
            <a:ext cx="1008112" cy="46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043608" y="3276273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Atributos o</a:t>
            </a:r>
          </a:p>
          <a:p>
            <a:r>
              <a:rPr lang="es-CO" sz="1600" dirty="0" smtClean="0"/>
              <a:t> características</a:t>
            </a:r>
            <a:endParaRPr lang="es-CO" sz="1600" dirty="0"/>
          </a:p>
        </p:txBody>
      </p:sp>
      <p:sp>
        <p:nvSpPr>
          <p:cNvPr id="14" name="13 Flecha derecha"/>
          <p:cNvSpPr/>
          <p:nvPr/>
        </p:nvSpPr>
        <p:spPr>
          <a:xfrm>
            <a:off x="2483768" y="3564305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uadroTexto"/>
          <p:cNvSpPr txBox="1"/>
          <p:nvPr/>
        </p:nvSpPr>
        <p:spPr>
          <a:xfrm>
            <a:off x="6228184" y="442840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Acción o</a:t>
            </a:r>
          </a:p>
          <a:p>
            <a:r>
              <a:rPr lang="es-CO" sz="1600" dirty="0" smtClean="0"/>
              <a:t>tarea</a:t>
            </a:r>
            <a:endParaRPr lang="es-CO" sz="1600" dirty="0"/>
          </a:p>
        </p:txBody>
      </p:sp>
      <p:sp>
        <p:nvSpPr>
          <p:cNvPr id="16" name="15 Flecha izquierda"/>
          <p:cNvSpPr/>
          <p:nvPr/>
        </p:nvSpPr>
        <p:spPr>
          <a:xfrm>
            <a:off x="5508104" y="4644425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4624"/>
            <a:ext cx="83529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/>
              <a:t>Ejercicio: </a:t>
            </a:r>
            <a:r>
              <a:rPr lang="es-CO" dirty="0" smtClean="0"/>
              <a:t>Representar a través de un diagrama de clases como conformaría (distribuida) las posiciones de un equipo de futbol en la cancha (Dentro de la cancha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1619672" y="1052736"/>
            <a:ext cx="1224136" cy="14401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4" name="3 Rectángulo"/>
          <p:cNvSpPr/>
          <p:nvPr/>
        </p:nvSpPr>
        <p:spPr>
          <a:xfrm>
            <a:off x="1619672" y="10527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EQUIPO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7664" y="1412777"/>
            <a:ext cx="14427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+</a:t>
            </a:r>
            <a:r>
              <a:rPr lang="es-CO" sz="1200" dirty="0" err="1" smtClean="0"/>
              <a:t>codigo</a:t>
            </a:r>
            <a:r>
              <a:rPr lang="es-CO" sz="1200" dirty="0"/>
              <a:t>:</a:t>
            </a:r>
            <a:r>
              <a:rPr lang="es-CO" sz="1200" dirty="0" smtClean="0"/>
              <a:t>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+nombre: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+uniforme: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+#</a:t>
            </a:r>
            <a:r>
              <a:rPr lang="es-CO" sz="1200" dirty="0" err="1" smtClean="0"/>
              <a:t>Tecnicos</a:t>
            </a:r>
            <a:r>
              <a:rPr lang="es-CO" sz="1200" dirty="0" smtClean="0"/>
              <a:t>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+Sedes: </a:t>
            </a:r>
            <a:r>
              <a:rPr lang="es-CO" sz="1200" dirty="0" err="1" smtClean="0"/>
              <a:t>String</a:t>
            </a:r>
            <a:endParaRPr lang="es-CO" sz="12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2492897"/>
            <a:ext cx="122413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+Competir()</a:t>
            </a: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148064" y="1052736"/>
            <a:ext cx="1224136" cy="14401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10" name="9 Rectángulo"/>
          <p:cNvSpPr/>
          <p:nvPr/>
        </p:nvSpPr>
        <p:spPr>
          <a:xfrm>
            <a:off x="5148064" y="10527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JUGADOR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76056" y="1412777"/>
            <a:ext cx="14427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+</a:t>
            </a:r>
            <a:r>
              <a:rPr lang="es-CO" sz="1200" dirty="0" err="1" smtClean="0"/>
              <a:t>codigo</a:t>
            </a:r>
            <a:r>
              <a:rPr lang="es-CO" sz="1200" dirty="0"/>
              <a:t>:</a:t>
            </a:r>
            <a:r>
              <a:rPr lang="es-CO" sz="1200" dirty="0" smtClean="0"/>
              <a:t>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+nombre: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+Cedula: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+#camiseta: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+Salario: </a:t>
            </a:r>
            <a:r>
              <a:rPr lang="es-CO" sz="1200" dirty="0" err="1" smtClean="0"/>
              <a:t>String</a:t>
            </a:r>
            <a:endParaRPr lang="es-CO" sz="1200" dirty="0"/>
          </a:p>
        </p:txBody>
      </p:sp>
      <p:sp>
        <p:nvSpPr>
          <p:cNvPr id="12" name="11 Rectángulo"/>
          <p:cNvSpPr/>
          <p:nvPr/>
        </p:nvSpPr>
        <p:spPr>
          <a:xfrm>
            <a:off x="5148064" y="2492897"/>
            <a:ext cx="122413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+Jugar()</a:t>
            </a: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556173" y="3284983"/>
            <a:ext cx="1656184" cy="8640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14" name="13 Rectángulo"/>
          <p:cNvSpPr/>
          <p:nvPr/>
        </p:nvSpPr>
        <p:spPr>
          <a:xfrm>
            <a:off x="3556173" y="3284984"/>
            <a:ext cx="165618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POSICION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484163" y="3645024"/>
            <a:ext cx="1951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+</a:t>
            </a:r>
            <a:r>
              <a:rPr lang="es-CO" sz="1200" dirty="0" err="1" smtClean="0"/>
              <a:t>codigop</a:t>
            </a:r>
            <a:r>
              <a:rPr lang="es-CO" sz="1200" dirty="0" smtClean="0"/>
              <a:t>: </a:t>
            </a:r>
            <a:r>
              <a:rPr lang="es-CO" sz="1200" dirty="0" err="1" smtClean="0"/>
              <a:t>String</a:t>
            </a:r>
            <a:endParaRPr lang="es-CO" sz="1200" dirty="0" smtClean="0"/>
          </a:p>
          <a:p>
            <a:r>
              <a:rPr lang="es-CO" sz="1200" dirty="0" smtClean="0"/>
              <a:t>+</a:t>
            </a:r>
            <a:r>
              <a:rPr lang="es-CO" sz="1200" dirty="0" err="1" smtClean="0"/>
              <a:t>Descripcion</a:t>
            </a:r>
            <a:r>
              <a:rPr lang="es-CO" sz="1200" dirty="0" smtClean="0"/>
              <a:t>: </a:t>
            </a:r>
            <a:r>
              <a:rPr lang="es-CO" sz="1200" dirty="0" err="1" smtClean="0"/>
              <a:t>string</a:t>
            </a:r>
            <a:endParaRPr lang="es-CO" sz="1200" dirty="0" smtClean="0"/>
          </a:p>
        </p:txBody>
      </p:sp>
      <p:sp>
        <p:nvSpPr>
          <p:cNvPr id="16" name="15 Rectángulo"/>
          <p:cNvSpPr/>
          <p:nvPr/>
        </p:nvSpPr>
        <p:spPr>
          <a:xfrm>
            <a:off x="3556173" y="4149080"/>
            <a:ext cx="165618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+Identificar -Jugador()</a:t>
            </a: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539554" y="5085183"/>
            <a:ext cx="1080118" cy="936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18" name="17 Rectángulo"/>
          <p:cNvSpPr/>
          <p:nvPr/>
        </p:nvSpPr>
        <p:spPr>
          <a:xfrm>
            <a:off x="539554" y="5085184"/>
            <a:ext cx="108011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DELANTERO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83568" y="5374957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Ágil</a:t>
            </a:r>
          </a:p>
          <a:p>
            <a:r>
              <a:rPr lang="es-CO" sz="1200" dirty="0" smtClean="0"/>
              <a:t>Rápido</a:t>
            </a:r>
          </a:p>
          <a:p>
            <a:r>
              <a:rPr lang="es-CO" sz="1200" dirty="0" smtClean="0"/>
              <a:t>Hábil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39552" y="6021288"/>
            <a:ext cx="108012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Golear()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483770" y="5085184"/>
            <a:ext cx="1080118" cy="936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22" name="21 Rectángulo"/>
          <p:cNvSpPr/>
          <p:nvPr/>
        </p:nvSpPr>
        <p:spPr>
          <a:xfrm>
            <a:off x="2483770" y="5085185"/>
            <a:ext cx="108011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ARQUERO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627784" y="537495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Ágil</a:t>
            </a:r>
          </a:p>
          <a:p>
            <a:r>
              <a:rPr lang="es-CO" sz="1200" dirty="0" smtClean="0"/>
              <a:t>Rápido</a:t>
            </a:r>
          </a:p>
          <a:p>
            <a:r>
              <a:rPr lang="es-CO" sz="1200" dirty="0" smtClean="0"/>
              <a:t>Seguro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2483768" y="6021289"/>
            <a:ext cx="108012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Atajar el balón()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508106" y="5085184"/>
            <a:ext cx="1224134" cy="936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26" name="25 Rectángulo"/>
          <p:cNvSpPr/>
          <p:nvPr/>
        </p:nvSpPr>
        <p:spPr>
          <a:xfrm>
            <a:off x="5508106" y="5085185"/>
            <a:ext cx="122413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DEFENSA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652119" y="5374958"/>
            <a:ext cx="114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Rápido</a:t>
            </a:r>
          </a:p>
          <a:p>
            <a:r>
              <a:rPr lang="es-CO" sz="1200" dirty="0" err="1" smtClean="0"/>
              <a:t>Manejo_balon</a:t>
            </a:r>
            <a:endParaRPr lang="es-CO" sz="1200" dirty="0" smtClean="0"/>
          </a:p>
          <a:p>
            <a:r>
              <a:rPr lang="es-CO" sz="1200" dirty="0" smtClean="0"/>
              <a:t>Fuerza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508104" y="6021289"/>
            <a:ext cx="122413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Defender()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7533932" y="5085184"/>
            <a:ext cx="1224134" cy="936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/>
          </a:p>
        </p:txBody>
      </p:sp>
      <p:sp>
        <p:nvSpPr>
          <p:cNvPr id="30" name="29 Rectángulo"/>
          <p:cNvSpPr/>
          <p:nvPr/>
        </p:nvSpPr>
        <p:spPr>
          <a:xfrm>
            <a:off x="7533932" y="5085185"/>
            <a:ext cx="122413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VOLANTE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7677945" y="5374958"/>
            <a:ext cx="114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Hábil</a:t>
            </a:r>
          </a:p>
          <a:p>
            <a:r>
              <a:rPr lang="es-CO" sz="1200" dirty="0" smtClean="0"/>
              <a:t>Buena Tecnica</a:t>
            </a:r>
          </a:p>
          <a:p>
            <a:r>
              <a:rPr lang="es-CO" sz="1200" dirty="0" smtClean="0"/>
              <a:t>Distribución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7533930" y="6021289"/>
            <a:ext cx="122413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Creador()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34" name="33 Conector recto"/>
          <p:cNvCxnSpPr>
            <a:stCxn id="4" idx="3"/>
            <a:endCxn id="10" idx="1"/>
          </p:cNvCxnSpPr>
          <p:nvPr/>
        </p:nvCxnSpPr>
        <p:spPr>
          <a:xfrm>
            <a:off x="2843808" y="1196753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2915816" y="8994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                            1..*</a:t>
            </a:r>
            <a:endParaRPr lang="es-CO" dirty="0"/>
          </a:p>
        </p:txBody>
      </p:sp>
      <p:cxnSp>
        <p:nvCxnSpPr>
          <p:cNvPr id="37" name="36 Conector recto"/>
          <p:cNvCxnSpPr/>
          <p:nvPr/>
        </p:nvCxnSpPr>
        <p:spPr>
          <a:xfrm>
            <a:off x="5220072" y="357301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6012160" y="285293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6012160" y="28436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1..*</a:t>
            </a:r>
            <a:endParaRPr lang="es-CO" dirty="0"/>
          </a:p>
        </p:txBody>
      </p:sp>
      <p:sp>
        <p:nvSpPr>
          <p:cNvPr id="41" name="40 CuadroTexto"/>
          <p:cNvSpPr txBox="1"/>
          <p:nvPr/>
        </p:nvSpPr>
        <p:spPr>
          <a:xfrm>
            <a:off x="5292080" y="32756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cxnSp>
        <p:nvCxnSpPr>
          <p:cNvPr id="43" name="42 Conector recto"/>
          <p:cNvCxnSpPr>
            <a:stCxn id="14" idx="1"/>
          </p:cNvCxnSpPr>
          <p:nvPr/>
        </p:nvCxnSpPr>
        <p:spPr>
          <a:xfrm flipH="1">
            <a:off x="971600" y="3429000"/>
            <a:ext cx="25845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971600" y="3429000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H="1">
            <a:off x="2843808" y="35730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2843808" y="3573016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5076056" y="3645024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8172400" y="3645024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5220072" y="378904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>
            <a:off x="6012160" y="378904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6156176" y="33569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1" name="60 CuadroTexto"/>
          <p:cNvSpPr txBox="1"/>
          <p:nvPr/>
        </p:nvSpPr>
        <p:spPr>
          <a:xfrm>
            <a:off x="5364088" y="37077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2" name="61 CuadroTexto"/>
          <p:cNvSpPr txBox="1"/>
          <p:nvPr/>
        </p:nvSpPr>
        <p:spPr>
          <a:xfrm>
            <a:off x="6012160" y="47158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3" name="62 CuadroTexto"/>
          <p:cNvSpPr txBox="1"/>
          <p:nvPr/>
        </p:nvSpPr>
        <p:spPr>
          <a:xfrm>
            <a:off x="8172400" y="47158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4" name="63 CuadroTexto"/>
          <p:cNvSpPr txBox="1"/>
          <p:nvPr/>
        </p:nvSpPr>
        <p:spPr>
          <a:xfrm>
            <a:off x="2555776" y="47158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5" name="64 CuadroTexto"/>
          <p:cNvSpPr txBox="1"/>
          <p:nvPr/>
        </p:nvSpPr>
        <p:spPr>
          <a:xfrm>
            <a:off x="683568" y="47251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67" name="66 CuadroTexto"/>
          <p:cNvSpPr txBox="1"/>
          <p:nvPr/>
        </p:nvSpPr>
        <p:spPr>
          <a:xfrm>
            <a:off x="3203848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248</Words>
  <Application>Microsoft Office PowerPoint</Application>
  <PresentationFormat>Presentación en pantalla (4:3)</PresentationFormat>
  <Paragraphs>105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SOFIA</dc:creator>
  <cp:lastModifiedBy>Rodrigo Alcides Patiño</cp:lastModifiedBy>
  <cp:revision>25</cp:revision>
  <dcterms:created xsi:type="dcterms:W3CDTF">2013-10-30T20:07:30Z</dcterms:created>
  <dcterms:modified xsi:type="dcterms:W3CDTF">2017-08-10T00:11:04Z</dcterms:modified>
</cp:coreProperties>
</file>